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4" r:id="rId4"/>
    <p:sldId id="258" r:id="rId5"/>
    <p:sldId id="287" r:id="rId6"/>
    <p:sldId id="283" r:id="rId7"/>
    <p:sldId id="288" r:id="rId8"/>
    <p:sldId id="300" r:id="rId9"/>
    <p:sldId id="290" r:id="rId10"/>
    <p:sldId id="303" r:id="rId11"/>
    <p:sldId id="301" r:id="rId12"/>
    <p:sldId id="304" r:id="rId13"/>
    <p:sldId id="302" r:id="rId14"/>
    <p:sldId id="305" r:id="rId15"/>
    <p:sldId id="280" r:id="rId16"/>
    <p:sldId id="306" r:id="rId17"/>
    <p:sldId id="262" r:id="rId18"/>
    <p:sldId id="307" r:id="rId19"/>
    <p:sldId id="263" r:id="rId20"/>
    <p:sldId id="260" r:id="rId21"/>
    <p:sldId id="308" r:id="rId22"/>
    <p:sldId id="266" r:id="rId23"/>
    <p:sldId id="270" r:id="rId24"/>
    <p:sldId id="267" r:id="rId25"/>
    <p:sldId id="268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95" r:id="rId35"/>
    <p:sldId id="296" r:id="rId36"/>
    <p:sldId id="297" r:id="rId37"/>
    <p:sldId id="298" r:id="rId38"/>
    <p:sldId id="299" r:id="rId39"/>
    <p:sldId id="269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12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4.png"/><Relationship Id="rId5" Type="http://schemas.openxmlformats.org/officeDocument/2006/relationships/image" Target="../media/image29.jpe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8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11" Type="http://schemas.openxmlformats.org/officeDocument/2006/relationships/image" Target="../media/image2.png"/><Relationship Id="rId5" Type="http://schemas.openxmlformats.org/officeDocument/2006/relationships/image" Target="../media/image41.png"/><Relationship Id="rId10" Type="http://schemas.openxmlformats.org/officeDocument/2006/relationships/image" Target="../media/image45.png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12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4.png"/><Relationship Id="rId9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4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audio" Target="../media/audio1.wav"/><Relationship Id="rId7" Type="http://schemas.openxmlformats.org/officeDocument/2006/relationships/image" Target="../media/image7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4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Relationship Id="rId1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18" Type="http://schemas.openxmlformats.org/officeDocument/2006/relationships/image" Target="../media/image2.png"/><Relationship Id="rId3" Type="http://schemas.openxmlformats.org/officeDocument/2006/relationships/image" Target="../media/image86.png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17" Type="http://schemas.openxmlformats.org/officeDocument/2006/relationships/image" Target="../media/image99.png"/><Relationship Id="rId2" Type="http://schemas.openxmlformats.org/officeDocument/2006/relationships/audio" Target="../media/audio1.wav"/><Relationship Id="rId16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5" Type="http://schemas.openxmlformats.org/officeDocument/2006/relationships/image" Target="../media/image97.png"/><Relationship Id="rId10" Type="http://schemas.openxmlformats.org/officeDocument/2006/relationships/image" Target="../media/image92.png"/><Relationship Id="rId4" Type="http://schemas.openxmlformats.org/officeDocument/2006/relationships/image" Target="../media/image4.png"/><Relationship Id="rId9" Type="http://schemas.openxmlformats.org/officeDocument/2006/relationships/image" Target="../media/image91.png"/><Relationship Id="rId14" Type="http://schemas.openxmlformats.org/officeDocument/2006/relationships/image" Target="../media/image9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09.png"/><Relationship Id="rId18" Type="http://schemas.openxmlformats.org/officeDocument/2006/relationships/image" Target="../media/image2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12" Type="http://schemas.openxmlformats.org/officeDocument/2006/relationships/image" Target="../media/image108.png"/><Relationship Id="rId17" Type="http://schemas.openxmlformats.org/officeDocument/2006/relationships/image" Target="../media/image113.png"/><Relationship Id="rId2" Type="http://schemas.openxmlformats.org/officeDocument/2006/relationships/audio" Target="../media/audio1.wav"/><Relationship Id="rId16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png"/><Relationship Id="rId11" Type="http://schemas.openxmlformats.org/officeDocument/2006/relationships/image" Target="../media/image107.png"/><Relationship Id="rId5" Type="http://schemas.openxmlformats.org/officeDocument/2006/relationships/image" Target="../media/image102.png"/><Relationship Id="rId15" Type="http://schemas.openxmlformats.org/officeDocument/2006/relationships/image" Target="../media/image111.png"/><Relationship Id="rId10" Type="http://schemas.openxmlformats.org/officeDocument/2006/relationships/image" Target="../media/image106.png"/><Relationship Id="rId4" Type="http://schemas.openxmlformats.org/officeDocument/2006/relationships/image" Target="../media/image101.png"/><Relationship Id="rId9" Type="http://schemas.openxmlformats.org/officeDocument/2006/relationships/image" Target="../media/image105.png"/><Relationship Id="rId14" Type="http://schemas.openxmlformats.org/officeDocument/2006/relationships/image" Target="../media/image1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15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arme 5">
            <a:extLst>
              <a:ext uri="{FF2B5EF4-FFF2-40B4-BE49-F238E27FC236}">
                <a16:creationId xmlns:a16="http://schemas.microsoft.com/office/drawing/2014/main" id="{772D735E-8D8D-468B-BD04-254AB9A64241}"/>
              </a:ext>
            </a:extLst>
          </p:cNvPr>
          <p:cNvSpPr/>
          <p:nvPr/>
        </p:nvSpPr>
        <p:spPr>
          <a:xfrm>
            <a:off x="715617" y="959982"/>
            <a:ext cx="11395583" cy="5124717"/>
          </a:xfrm>
          <a:prstGeom prst="teardrop">
            <a:avLst>
              <a:gd name="adj" fmla="val 71854"/>
            </a:avLst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9115" y="6465434"/>
            <a:ext cx="10537204" cy="30744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F2A23A-610F-4BF5-A2A2-6E9A7D2D3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02" y="121695"/>
            <a:ext cx="4655919" cy="234136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63000"/>
              </a:srgbClr>
            </a:outerShdw>
            <a:softEdge rad="63500"/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17021A6-1C82-444C-870F-042258FF4A60}"/>
              </a:ext>
            </a:extLst>
          </p:cNvPr>
          <p:cNvSpPr txBox="1"/>
          <p:nvPr/>
        </p:nvSpPr>
        <p:spPr>
          <a:xfrm>
            <a:off x="1696010" y="2910449"/>
            <a:ext cx="101529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BACCALAURÉAT PROFESSIONNEL</a:t>
            </a:r>
          </a:p>
          <a:p>
            <a:pPr algn="ctr"/>
            <a:endParaRPr lang="fr-FR" sz="4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fr-FR" sz="4800" b="1" dirty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Métiers de la Relation Client</a:t>
            </a:r>
          </a:p>
          <a:p>
            <a:pPr algn="ctr"/>
            <a:endParaRPr lang="fr-FR" sz="4800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endParaRPr lang="fr-FR" sz="2400" b="1" dirty="0">
              <a:latin typeface="Bookman Old Style" panose="02050604050505020204" pitchFamily="18" charset="0"/>
            </a:endParaRPr>
          </a:p>
        </p:txBody>
      </p:sp>
      <p:sp>
        <p:nvSpPr>
          <p:cNvPr id="10" name="ZoneTexte 7">
            <a:extLst>
              <a:ext uri="{FF2B5EF4-FFF2-40B4-BE49-F238E27FC236}">
                <a16:creationId xmlns:a16="http://schemas.microsoft.com/office/drawing/2014/main" id="{FFE212AF-0135-4FB5-9850-82EC13FD81F0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5C6F7A6-E0AD-4524-AAAA-AEA59E444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86070DA-A7B0-4733-999C-95F9FA31A6BD}"/>
              </a:ext>
            </a:extLst>
          </p:cNvPr>
          <p:cNvSpPr txBox="1"/>
          <p:nvPr/>
        </p:nvSpPr>
        <p:spPr>
          <a:xfrm>
            <a:off x="4938921" y="596424"/>
            <a:ext cx="42243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Bookman Old Style" panose="02050604050505020204" pitchFamily="18" charset="0"/>
              </a:rPr>
              <a:t>Lycée Ernest </a:t>
            </a:r>
            <a:r>
              <a:rPr lang="fr-FR" sz="2400" b="1" dirty="0" err="1">
                <a:latin typeface="Bookman Old Style" panose="02050604050505020204" pitchFamily="18" charset="0"/>
              </a:rPr>
              <a:t>Ferroul</a:t>
            </a:r>
            <a:endParaRPr lang="fr-FR" sz="2400" b="1" dirty="0">
              <a:latin typeface="Bookman Old Style" panose="02050604050505020204" pitchFamily="18" charset="0"/>
            </a:endParaRPr>
          </a:p>
          <a:p>
            <a:r>
              <a:rPr lang="fr-FR" sz="2400" dirty="0">
                <a:latin typeface="Bookman Old Style" panose="02050604050505020204" pitchFamily="18" charset="0"/>
              </a:rPr>
              <a:t>5 avenue Georges Frêche</a:t>
            </a:r>
          </a:p>
          <a:p>
            <a:r>
              <a:rPr lang="fr-FR" sz="2400" dirty="0">
                <a:latin typeface="Bookman Old Style" panose="02050604050505020204" pitchFamily="18" charset="0"/>
              </a:rPr>
              <a:t>11 200 Lézignan-Corbières</a:t>
            </a:r>
          </a:p>
          <a:p>
            <a:r>
              <a:rPr lang="fr-FR" sz="2400" dirty="0">
                <a:latin typeface="Bookman Old Style" panose="02050604050505020204" pitchFamily="18" charset="0"/>
                <a:sym typeface="Wingdings 2" panose="05020102010507070707" pitchFamily="18" charset="2"/>
              </a:rPr>
              <a:t>Tél.  : </a:t>
            </a:r>
            <a:r>
              <a:rPr lang="fr-FR" sz="2400" dirty="0">
                <a:latin typeface="Bookman Old Style" panose="02050604050505020204" pitchFamily="18" charset="0"/>
              </a:rPr>
              <a:t>04 68 70 01 74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D82A4AA-173F-400F-B014-20FF1823A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5275" y="85120"/>
            <a:ext cx="16859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5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3351" y="6369892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780FA25-9C27-4D5C-A77C-2B4EE5FBB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223" y="31652"/>
            <a:ext cx="8604019" cy="6492253"/>
          </a:xfrm>
          <a:prstGeom prst="rect">
            <a:avLst/>
          </a:prstGeom>
        </p:spPr>
      </p:pic>
      <p:sp>
        <p:nvSpPr>
          <p:cNvPr id="9" name="ZoneTexte 7">
            <a:extLst>
              <a:ext uri="{FF2B5EF4-FFF2-40B4-BE49-F238E27FC236}">
                <a16:creationId xmlns:a16="http://schemas.microsoft.com/office/drawing/2014/main" id="{E3B27D88-0124-44A6-BD62-6217F63C820A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62C493-DF4E-455B-9243-BD735682F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8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8300" y="6331374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4FF6F95-1BE9-4FE7-90D7-D5B4225FC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528" y="54313"/>
            <a:ext cx="8272419" cy="6277061"/>
          </a:xfrm>
          <a:prstGeom prst="rect">
            <a:avLst/>
          </a:prstGeom>
        </p:spPr>
      </p:pic>
      <p:sp>
        <p:nvSpPr>
          <p:cNvPr id="9" name="ZoneTexte 7">
            <a:extLst>
              <a:ext uri="{FF2B5EF4-FFF2-40B4-BE49-F238E27FC236}">
                <a16:creationId xmlns:a16="http://schemas.microsoft.com/office/drawing/2014/main" id="{079579AE-B2D3-43F9-A53F-D0919FE922EE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B1D0D5-0DE4-4F54-9E3B-A9A0D0C3D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9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3351" y="6304400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698F210-5EC7-4DA7-8546-C04DBA396B63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A0A6CE9-1166-47F1-9C90-5DAC13DEF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4851" y="6074220"/>
            <a:ext cx="1412692" cy="7521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EB02B59-3D90-4479-82B3-EE85F3AF4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3459" y="171569"/>
            <a:ext cx="8115291" cy="617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8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3351" y="6266984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ZoneTexte 7">
            <a:extLst>
              <a:ext uri="{FF2B5EF4-FFF2-40B4-BE49-F238E27FC236}">
                <a16:creationId xmlns:a16="http://schemas.microsoft.com/office/drawing/2014/main" id="{84E56C27-BDBC-4116-BEC2-AB6E67DDB84E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8501AD-2A70-438B-9389-F6A6AD9FF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359" y="171569"/>
            <a:ext cx="8417637" cy="61983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F2B1293-778D-4974-8D16-B52290EF8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39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3351" y="6369892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220B580-9822-4B92-93C4-44DD12ECD2CF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ED3B96E-6547-428F-9539-B972F2A62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595" y="80055"/>
            <a:ext cx="8696383" cy="628983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236947-0A48-47B4-995A-60160D636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7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D5B60990-13F6-41E5-8D22-DF2B77A4AF37}"/>
              </a:ext>
            </a:extLst>
          </p:cNvPr>
          <p:cNvSpPr txBox="1"/>
          <p:nvPr/>
        </p:nvSpPr>
        <p:spPr>
          <a:xfrm>
            <a:off x="144379" y="675092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3CC71F9-D8B7-4471-8EC1-172A3EA60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099" y="0"/>
            <a:ext cx="7247919" cy="68579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3C0C272-CDE6-48D0-A145-54F515B6F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9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9096" y="6118810"/>
            <a:ext cx="8915399" cy="521948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23CA524-7664-4300-8D0E-16B8715D31DA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9474FED-3DB4-42AB-8DA5-A3398109D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809" y="171569"/>
            <a:ext cx="8740686" cy="580436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33A0CB1-707B-4667-88BF-8CCFDFA52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4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1723" y="6304400"/>
            <a:ext cx="8915399" cy="521948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52F9532-E236-4DEC-931B-077E8ABC6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475" y="0"/>
            <a:ext cx="6642896" cy="635317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4FD5221-F237-47A2-8AFB-39CE6E31375C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85A5AC9-86A3-4C5E-A9E5-6992F16DC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C17CCEF-A63A-4EF2-B467-6E686838C898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8EAFEB-A431-4F95-8E67-5B5E85A4F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7C23DDA-6BF9-48A7-A197-75C351380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0325" y="2177736"/>
            <a:ext cx="6522533" cy="443101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6641B9C-552C-4D6C-B9FD-D72B844C0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0325" y="0"/>
            <a:ext cx="6522533" cy="217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6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340" y="6403555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08CA9A4-4214-4509-A5D3-E9474627F53B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C1FA098-A933-45D2-A99D-77C375ADB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333" y="0"/>
            <a:ext cx="8801406" cy="646698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B0C7895-D088-4886-8210-4132FEC105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2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1124" y="6002343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sp>
        <p:nvSpPr>
          <p:cNvPr id="9" name="Oval 2">
            <a:extLst>
              <a:ext uri="{FF2B5EF4-FFF2-40B4-BE49-F238E27FC236}">
                <a16:creationId xmlns:a16="http://schemas.microsoft.com/office/drawing/2014/main" id="{EE1DD25F-C2C7-4477-8D60-B071ED87C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400" y="2038877"/>
            <a:ext cx="1752600" cy="1447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wrap="none" anchor="ctr"/>
          <a:lstStyle>
            <a:lvl1pPr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5807159-771D-446E-AB95-7C53B5A89725}"/>
              </a:ext>
            </a:extLst>
          </p:cNvPr>
          <p:cNvSpPr txBox="1">
            <a:spLocks noChangeArrowheads="1"/>
          </p:cNvSpPr>
          <p:nvPr/>
        </p:nvSpPr>
        <p:spPr>
          <a:xfrm>
            <a:off x="526031" y="2286000"/>
            <a:ext cx="2286000" cy="76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altLang="fr-FR" dirty="0"/>
              <a:t>Si …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FC3A7B-14BA-47B8-AB81-CFFC38472108}"/>
              </a:ext>
            </a:extLst>
          </p:cNvPr>
          <p:cNvSpPr/>
          <p:nvPr/>
        </p:nvSpPr>
        <p:spPr>
          <a:xfrm>
            <a:off x="2318958" y="855657"/>
            <a:ext cx="8017565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Vous </a:t>
            </a:r>
            <a:r>
              <a:rPr lang="fr-FR" altLang="fr-FR" sz="2400" b="1" dirty="0">
                <a:latin typeface="Bookman Old Style" panose="02050604050505020204" pitchFamily="18" charset="0"/>
              </a:rPr>
              <a:t>aimez les relations humaines &amp; vous avez le </a:t>
            </a:r>
            <a:r>
              <a:rPr lang="fr-FR" altLang="fr-FR" sz="2400" dirty="0">
                <a:latin typeface="Bookman Old Style" panose="02050604050505020204" pitchFamily="18" charset="0"/>
              </a:rPr>
              <a:t>sens du contact,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</a:pPr>
            <a:endParaRPr lang="fr-FR" altLang="fr-FR" sz="2400" dirty="0">
              <a:latin typeface="Bookman Old Style" panose="020506040505050202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Vous aimez la </a:t>
            </a:r>
            <a:r>
              <a:rPr lang="fr-FR" altLang="fr-FR" sz="2400" b="1" dirty="0">
                <a:latin typeface="Bookman Old Style" panose="02050604050505020204" pitchFamily="18" charset="0"/>
              </a:rPr>
              <a:t>variété</a:t>
            </a:r>
            <a:r>
              <a:rPr lang="fr-FR" altLang="fr-FR" sz="2400" dirty="0">
                <a:latin typeface="Bookman Old Style" panose="02050604050505020204" pitchFamily="18" charset="0"/>
              </a:rPr>
              <a:t> </a:t>
            </a:r>
            <a:r>
              <a:rPr lang="fr-FR" altLang="fr-FR" sz="2400" b="1" dirty="0">
                <a:latin typeface="Bookman Old Style" panose="02050604050505020204" pitchFamily="18" charset="0"/>
              </a:rPr>
              <a:t>des tâches </a:t>
            </a:r>
            <a:r>
              <a:rPr lang="fr-FR" altLang="fr-FR" sz="2400" dirty="0">
                <a:latin typeface="Bookman Old Style" panose="02050604050505020204" pitchFamily="18" charset="0"/>
              </a:rPr>
              <a:t>à accomplir &amp; vous êtes </a:t>
            </a:r>
            <a:r>
              <a:rPr lang="fr-FR" altLang="fr-FR" sz="2400" b="1" dirty="0">
                <a:latin typeface="Bookman Old Style" panose="02050604050505020204" pitchFamily="18" charset="0"/>
              </a:rPr>
              <a:t>dynamique</a:t>
            </a:r>
            <a:r>
              <a:rPr lang="fr-FR" altLang="fr-FR" sz="2400" dirty="0">
                <a:latin typeface="Bookman Old Style" panose="02050604050505020204" pitchFamily="18" charset="0"/>
              </a:rPr>
              <a:t>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</a:pPr>
            <a:endParaRPr lang="fr-FR" altLang="fr-FR" sz="2400" dirty="0">
              <a:latin typeface="Bookman Old Style" panose="020506040505050202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Vous aimez le </a:t>
            </a:r>
            <a:r>
              <a:rPr lang="fr-FR" altLang="fr-FR" sz="2400" b="1" dirty="0">
                <a:latin typeface="Bookman Old Style" panose="02050604050505020204" pitchFamily="18" charset="0"/>
              </a:rPr>
              <a:t>travail en équipe </a:t>
            </a:r>
            <a:r>
              <a:rPr lang="fr-FR" altLang="fr-FR" sz="2400" dirty="0">
                <a:latin typeface="Bookman Old Style" panose="02050604050505020204" pitchFamily="18" charset="0"/>
              </a:rPr>
              <a:t>tout en gardant une certaine autonomie,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</a:pPr>
            <a:endParaRPr lang="fr-FR" altLang="fr-FR" sz="2400" dirty="0">
              <a:latin typeface="Bookman Old Style" panose="020506040505050202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Vous êtes </a:t>
            </a:r>
            <a:r>
              <a:rPr lang="fr-FR" altLang="fr-FR" sz="2400" b="1" dirty="0" err="1">
                <a:latin typeface="Bookman Old Style" panose="02050604050505020204" pitchFamily="18" charset="0"/>
              </a:rPr>
              <a:t>passionné</a:t>
            </a:r>
            <a:r>
              <a:rPr lang="fr-FR" altLang="fr-FR" sz="2400" dirty="0" err="1">
                <a:latin typeface="Bookman Old Style" panose="02050604050505020204" pitchFamily="18" charset="0"/>
              </a:rPr>
              <a:t>-</a:t>
            </a:r>
            <a:r>
              <a:rPr lang="fr-FR" altLang="fr-FR" sz="2400" b="1" dirty="0" err="1">
                <a:latin typeface="Bookman Old Style" panose="02050604050505020204" pitchFamily="18" charset="0"/>
              </a:rPr>
              <a:t>e</a:t>
            </a:r>
            <a:r>
              <a:rPr lang="fr-FR" altLang="fr-FR" sz="2400" dirty="0">
                <a:latin typeface="Bookman Old Style" panose="02050604050505020204" pitchFamily="18" charset="0"/>
              </a:rPr>
              <a:t> par les nouvelles technologies de la communication.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endParaRPr lang="fr-FR" altLang="fr-FR" sz="2400" dirty="0">
              <a:latin typeface="Bookman Old Style" panose="020506040505050202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</a:pPr>
            <a:endParaRPr lang="fr-FR" altLang="fr-FR" sz="2400" dirty="0">
              <a:latin typeface="Bookman Old Style" panose="020506040505050202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endParaRPr lang="fr-FR" alt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865BCD-4C6F-4E86-960C-6C478092C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708" y="5200401"/>
            <a:ext cx="316150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4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bottOldStyle" pitchFamily="2" charset="0"/>
              </a:rPr>
              <a:t>ORIENTEZ-VOUS VERS</a:t>
            </a:r>
            <a:r>
              <a:rPr lang="fr-FR" dirty="0">
                <a:solidFill>
                  <a:schemeClr val="accent4"/>
                </a:solidFill>
                <a:latin typeface="Arial" charset="0"/>
              </a:rPr>
              <a:t>…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A4240E-5121-4217-9D80-6A92257BA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ZoneTexte 7">
            <a:extLst>
              <a:ext uri="{FF2B5EF4-FFF2-40B4-BE49-F238E27FC236}">
                <a16:creationId xmlns:a16="http://schemas.microsoft.com/office/drawing/2014/main" id="{04DA52E2-82C1-4F4D-ADB5-A2BBBA137BD2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91F0867-DE26-4FA3-A8DF-0092595DE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3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4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DA251C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9933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8">
            <a:extLst>
              <a:ext uri="{FF2B5EF4-FFF2-40B4-BE49-F238E27FC236}">
                <a16:creationId xmlns:a16="http://schemas.microsoft.com/office/drawing/2014/main" id="{B1E060C9-63CF-4DAC-9C10-F812D883C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9840">
            <a:off x="161823" y="1846136"/>
            <a:ext cx="4172082" cy="23328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7130" y="6403881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78" y="29592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BFC3419F-BE60-486C-9A85-81FDF7286F5A}"/>
              </a:ext>
            </a:extLst>
          </p:cNvPr>
          <p:cNvSpPr txBox="1">
            <a:spLocks noChangeArrowheads="1"/>
          </p:cNvSpPr>
          <p:nvPr/>
        </p:nvSpPr>
        <p:spPr>
          <a:xfrm>
            <a:off x="1378227" y="193145"/>
            <a:ext cx="10494648" cy="588023"/>
          </a:xfrm>
          <a:prstGeom prst="rect">
            <a:avLst/>
          </a:prstGeom>
          <a:ln>
            <a:solidFill>
              <a:srgbClr val="D71313"/>
            </a:solidFill>
            <a:miter lim="800000"/>
            <a:headEnd/>
            <a:tailEnd/>
          </a:ln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altLang="fr-FR" b="1" dirty="0">
                <a:solidFill>
                  <a:schemeClr val="accent6">
                    <a:lumMod val="75000"/>
                  </a:schemeClr>
                </a:solidFill>
              </a:rPr>
              <a:t>LES METIERS</a:t>
            </a:r>
          </a:p>
        </p:txBody>
      </p:sp>
      <p:pic>
        <p:nvPicPr>
          <p:cNvPr id="25" name="Picture 40">
            <a:extLst>
              <a:ext uri="{FF2B5EF4-FFF2-40B4-BE49-F238E27FC236}">
                <a16:creationId xmlns:a16="http://schemas.microsoft.com/office/drawing/2014/main" id="{0BA9400A-7B47-4767-B448-34DE1B1F3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853" y="933763"/>
            <a:ext cx="3171949" cy="23895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8" descr="20060412_11_21_27_979">
            <a:extLst>
              <a:ext uri="{FF2B5EF4-FFF2-40B4-BE49-F238E27FC236}">
                <a16:creationId xmlns:a16="http://schemas.microsoft.com/office/drawing/2014/main" id="{45B3BE73-4F9D-4DC5-A481-099D1AF08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514" y="2108012"/>
            <a:ext cx="2074968" cy="27666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4">
            <a:extLst>
              <a:ext uri="{FF2B5EF4-FFF2-40B4-BE49-F238E27FC236}">
                <a16:creationId xmlns:a16="http://schemas.microsoft.com/office/drawing/2014/main" id="{7F3842E9-E59B-4AFC-B659-28FE47638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572" y="859382"/>
            <a:ext cx="5308306" cy="132343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dirty="0">
                <a:latin typeface="Bookman Old Style" panose="02050604050505020204" pitchFamily="18" charset="0"/>
              </a:rPr>
              <a:t>BAC PRO</a:t>
            </a:r>
          </a:p>
          <a:p>
            <a:pPr algn="ctr" eaLnBrk="1" hangingPunct="1"/>
            <a:r>
              <a:rPr lang="fr-FR" altLang="fr-FR" sz="2000" b="1" dirty="0">
                <a:latin typeface="Bookman Old Style" panose="02050604050505020204" pitchFamily="18" charset="0"/>
              </a:rPr>
              <a:t>Métiers du Commerce et de la Vente </a:t>
            </a:r>
          </a:p>
          <a:p>
            <a:pPr algn="ctr" eaLnBrk="1" hangingPunct="1"/>
            <a:r>
              <a:rPr lang="fr-FR" altLang="fr-FR" sz="2000" b="1" dirty="0">
                <a:latin typeface="Bookman Old Style" panose="02050604050505020204" pitchFamily="18" charset="0"/>
              </a:rPr>
              <a:t>OPTION A : « Animation et gestion de l’espace commercial »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FD9FAA0-378A-450A-B47B-9C7D6595AD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200" y="4730153"/>
            <a:ext cx="2967968" cy="2035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E47903F-84BE-4D4F-B64B-4F577561E309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3EC3789-2F50-47C7-9961-84F62E1331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85C7D3C-59F9-423B-BE44-AE0B237BB1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0550" y="848809"/>
            <a:ext cx="3610708" cy="526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854D02A-0405-421C-945E-672BE3C06D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67446" y="3863079"/>
            <a:ext cx="2685631" cy="851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FB51754-54EF-4E54-9F67-2E0D8D8D39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75300" y="4826712"/>
            <a:ext cx="2343150" cy="1581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B7C5A1F-9175-40A5-9893-910EB80CAE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85698" y="5011107"/>
            <a:ext cx="1568301" cy="135130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4CB16BC-5B38-490C-9A35-BF8A3BDD5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67417" y="3445231"/>
            <a:ext cx="2750887" cy="1304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9F060D-BE5D-4D39-923E-025502842A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9529" y="304918"/>
            <a:ext cx="208597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7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9231" y="6059235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DAC64BD-D889-4F96-B3FE-49E46ABCBD38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8D3598F-3994-4854-A0FC-92E5DF58E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8DD037B-4CD8-46DC-A150-D0B1DE10A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334" y="276817"/>
            <a:ext cx="8221192" cy="553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4194" y="6370491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92" y="170970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4AD5484E-F538-4B67-AF7E-88BFF7246D9C}"/>
              </a:ext>
            </a:extLst>
          </p:cNvPr>
          <p:cNvSpPr txBox="1">
            <a:spLocks noChangeArrowheads="1"/>
          </p:cNvSpPr>
          <p:nvPr/>
        </p:nvSpPr>
        <p:spPr>
          <a:xfrm>
            <a:off x="1669774" y="407467"/>
            <a:ext cx="9647583" cy="758738"/>
          </a:xfrm>
          <a:prstGeom prst="rect">
            <a:avLst/>
          </a:prstGeom>
          <a:ln>
            <a:solidFill>
              <a:srgbClr val="D71313"/>
            </a:solidFill>
            <a:miter lim="800000"/>
            <a:headEnd/>
            <a:tailEnd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altLang="fr-FR" sz="3800" b="1" dirty="0">
                <a:solidFill>
                  <a:schemeClr val="accent6">
                    <a:lumMod val="75000"/>
                  </a:schemeClr>
                </a:solidFill>
              </a:rPr>
              <a:t>NOTRE MAGASIN PÉDAGOGIQUE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F419E57-735D-41C7-8B85-58B59FB735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841" y="1242316"/>
            <a:ext cx="7224318" cy="5023652"/>
          </a:xfrm>
          <a:prstGeom prst="rect">
            <a:avLst/>
          </a:prstGeom>
        </p:spPr>
      </p:pic>
      <p:sp>
        <p:nvSpPr>
          <p:cNvPr id="19" name="Oval 6">
            <a:extLst>
              <a:ext uri="{FF2B5EF4-FFF2-40B4-BE49-F238E27FC236}">
                <a16:creationId xmlns:a16="http://schemas.microsoft.com/office/drawing/2014/main" id="{66D2459B-3698-459C-9096-010319B4EC9B}"/>
              </a:ext>
            </a:extLst>
          </p:cNvPr>
          <p:cNvSpPr>
            <a:spLocks noChangeArrowheads="1"/>
          </p:cNvSpPr>
          <p:nvPr/>
        </p:nvSpPr>
        <p:spPr bwMode="auto">
          <a:xfrm rot="21119657">
            <a:off x="231081" y="1732610"/>
            <a:ext cx="2549263" cy="161213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800" b="1" i="1" dirty="0">
                <a:latin typeface="Bookman Old Style" panose="02050604050505020204" pitchFamily="18" charset="0"/>
              </a:rPr>
              <a:t>L’Armoire </a:t>
            </a:r>
          </a:p>
          <a:p>
            <a:pPr eaLnBrk="1" hangingPunct="1"/>
            <a:r>
              <a:rPr lang="fr-FR" altLang="fr-FR" sz="2800" b="1" i="1" dirty="0">
                <a:latin typeface="Bookman Old Style" panose="02050604050505020204" pitchFamily="18" charset="0"/>
              </a:rPr>
              <a:t>d’Ernest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0FDBC3-6012-425D-A24B-CEB37930FC12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25436B7-C239-41F3-9BBE-4FC33D1FE2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3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4" grpId="1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93EE3D54-2387-4F7B-B736-91456198C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905" y="1317784"/>
            <a:ext cx="2400076" cy="251756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A679CA0-E36C-4B6D-A797-109DF7943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99778">
            <a:off x="474564" y="1354764"/>
            <a:ext cx="1226433" cy="221054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5EEBBFE-31AB-4DB3-8F38-A0C88C567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8498" y="76614"/>
            <a:ext cx="4539837" cy="401887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32EB609-DA13-4415-86DD-1B71D2D933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22161">
            <a:off x="1112562" y="4262692"/>
            <a:ext cx="3511896" cy="268347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20286" y="6435630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246888">
            <a:off x="1594486" y="187694"/>
            <a:ext cx="6368842" cy="119523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400" b="1" dirty="0"/>
              <a:t>Les vitrines réalisées par les élèves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762C733-4869-41C4-A6F1-F1EA0EEE25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3040" y="1346978"/>
            <a:ext cx="4516116" cy="349712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DCB6228-CD25-4429-A9FD-2990A96A2E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88607">
            <a:off x="7153193" y="3600596"/>
            <a:ext cx="3581400" cy="27051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60B8E4B-5ABD-45FD-96EA-C0C747F08B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175940">
            <a:off x="4687738" y="3826703"/>
            <a:ext cx="2380368" cy="249648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46BDB33-E6DD-46D9-9603-D689539FF83C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700D3F9-369A-442D-8A7A-25854DCC45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86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3612" y="6431052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E212AF-0135-4FB5-9850-82EC13FD81F0}"/>
              </a:ext>
            </a:extLst>
          </p:cNvPr>
          <p:cNvSpPr txBox="1"/>
          <p:nvPr/>
        </p:nvSpPr>
        <p:spPr>
          <a:xfrm>
            <a:off x="119271" y="4412974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449307">
            <a:off x="2694496" y="225755"/>
            <a:ext cx="6687255" cy="85245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altLang="fr-FR" sz="2400" b="1" dirty="0">
                <a:latin typeface="Arial" panose="020B0604020202020204" pitchFamily="34" charset="0"/>
              </a:rPr>
              <a:t>Les vitrines réalisées par les élèves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C6F5416-6D23-4F0C-AF01-93F9CFC2E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53" y="1251915"/>
            <a:ext cx="3916730" cy="509076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44744BE-F7EE-4C56-A8A4-D10A515B7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8661" y="1475216"/>
            <a:ext cx="4927742" cy="470494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B4C13F6-05BD-4118-8FD8-A8995F650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29174">
            <a:off x="8064127" y="1326124"/>
            <a:ext cx="4230536" cy="432086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EB7BB77-DC0B-46DD-8508-FE1BE8E094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1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2896" y="6361653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E212AF-0135-4FB5-9850-82EC13FD81F0}"/>
              </a:ext>
            </a:extLst>
          </p:cNvPr>
          <p:cNvSpPr txBox="1"/>
          <p:nvPr/>
        </p:nvSpPr>
        <p:spPr>
          <a:xfrm>
            <a:off x="119271" y="4412974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7DC0AA2-3F56-4136-9530-E0E0D944C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5116">
            <a:off x="6096000" y="1260114"/>
            <a:ext cx="5713147" cy="449365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E37D8D2-5742-4C71-83BF-59F2E44AE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718" y="1694684"/>
            <a:ext cx="5587224" cy="415554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663279" y="145509"/>
            <a:ext cx="8234634" cy="16317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Des vitrines aux couleurs européennes –</a:t>
            </a:r>
          </a:p>
          <a:p>
            <a:r>
              <a:rPr lang="fr-FR" sz="2400" b="1" dirty="0">
                <a:latin typeface="Arial" panose="020B0604020202020204" pitchFamily="34" charset="0"/>
              </a:rPr>
              <a:t> Erasmus Day 2019</a:t>
            </a:r>
          </a:p>
          <a:p>
            <a:r>
              <a:rPr lang="fr-FR" sz="2400" b="1" dirty="0">
                <a:latin typeface="Arial" panose="020B0604020202020204" pitchFamily="34" charset="0"/>
              </a:rPr>
              <a:t>- Vitrine britannique et Vitrine ibérique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3E8F0AF-2375-4F88-AC4F-BE8301FCC4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0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ED3909B-5D11-4B5B-A846-2802424BA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528" y="1398409"/>
            <a:ext cx="5616566" cy="398452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394" y="6336052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668139" y="363533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Les projets pluridisciplinaires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CDA969F-21EF-4D63-ADF4-396696321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125" y="1375400"/>
            <a:ext cx="5800725" cy="25812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72AB12A-9464-40A5-BD18-2FA078766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1344" y="3651647"/>
            <a:ext cx="3333750" cy="256222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FC2172D-330F-48B8-A6B9-0F064DD25A54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84B4CE6-0DAC-46E9-84E2-AF076A37ED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7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21F0E36-615E-4E51-A363-71A18C7F9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228" y="2163018"/>
            <a:ext cx="2968690" cy="203691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190" y="6453353"/>
            <a:ext cx="8915399" cy="550491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448834" y="400461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Liaison Lycée - Entreprise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9A67B6-4617-4BE4-AD7C-ACDBDFF4A215}"/>
              </a:ext>
            </a:extLst>
          </p:cNvPr>
          <p:cNvSpPr/>
          <p:nvPr/>
        </p:nvSpPr>
        <p:spPr>
          <a:xfrm>
            <a:off x="615557" y="157067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solidFill>
                  <a:srgbClr val="A3B13A"/>
                </a:solidFill>
                <a:latin typeface="Helvetica Neue"/>
              </a:rPr>
              <a:t>PARCOURSUP 2019/Les Terminales Commerce au Salon de l’Enseignement Supérieur de Montpellier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522E78-CF1B-4C80-B0F5-F75D5EB59BF8}"/>
              </a:ext>
            </a:extLst>
          </p:cNvPr>
          <p:cNvSpPr/>
          <p:nvPr/>
        </p:nvSpPr>
        <p:spPr>
          <a:xfrm>
            <a:off x="3330517" y="5679477"/>
            <a:ext cx="46837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A3B13A"/>
                </a:solidFill>
                <a:latin typeface="Helvetica Neue"/>
              </a:rPr>
              <a:t>Signature d'un partenariat entre Carrefour </a:t>
            </a:r>
            <a:r>
              <a:rPr lang="fr-FR" b="1" dirty="0" err="1">
                <a:solidFill>
                  <a:srgbClr val="A3B13A"/>
                </a:solidFill>
                <a:latin typeface="Helvetica Neue"/>
              </a:rPr>
              <a:t>Market</a:t>
            </a:r>
            <a:r>
              <a:rPr lang="fr-FR" b="1" dirty="0">
                <a:solidFill>
                  <a:srgbClr val="A3B13A"/>
                </a:solidFill>
                <a:latin typeface="Helvetica Neue"/>
              </a:rPr>
              <a:t> et le lycée </a:t>
            </a:r>
            <a:r>
              <a:rPr lang="fr-FR" b="1" dirty="0" err="1">
                <a:solidFill>
                  <a:srgbClr val="A3B13A"/>
                </a:solidFill>
                <a:latin typeface="Helvetica Neue"/>
              </a:rPr>
              <a:t>Ferroul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92BC70C-B7C8-4C36-9475-0CA477F8EB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8431" y="1532378"/>
            <a:ext cx="3100546" cy="44236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3565018-D2CA-4892-8155-DA5864B1EE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8798" y="4199929"/>
            <a:ext cx="3143250" cy="15621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994F86-5B1D-47A0-A3B6-564333E25271}"/>
              </a:ext>
            </a:extLst>
          </p:cNvPr>
          <p:cNvSpPr/>
          <p:nvPr/>
        </p:nvSpPr>
        <p:spPr>
          <a:xfrm>
            <a:off x="5874660" y="2337054"/>
            <a:ext cx="2868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A3B13A"/>
                </a:solidFill>
                <a:latin typeface="Helvetica Neue"/>
              </a:rPr>
              <a:t>Forum des Métiers de l’Accueil, du Commerce et de la Vente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98F9F91-FE2D-4B33-9396-2F2253D036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2646" y="241112"/>
            <a:ext cx="2876331" cy="9475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14552">
            <a:off x="6802672" y="962320"/>
            <a:ext cx="2277450" cy="117143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05382">
            <a:off x="10705208" y="2955731"/>
            <a:ext cx="1372688" cy="111101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81980" y="3254561"/>
            <a:ext cx="1998852" cy="100843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43763" y="4624928"/>
            <a:ext cx="1386754" cy="1452058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6A4A4D1C-6C61-4709-96CF-0039D72FEBB5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DCD037B-2D0B-4A5F-898D-B89C79FD01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8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5722" y="6535180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E212AF-0135-4FB5-9850-82EC13FD81F0}"/>
              </a:ext>
            </a:extLst>
          </p:cNvPr>
          <p:cNvSpPr txBox="1"/>
          <p:nvPr/>
        </p:nvSpPr>
        <p:spPr>
          <a:xfrm>
            <a:off x="119271" y="4412974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398871" y="90156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Liaison Lycée - Entreprise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9A67B6-4617-4BE4-AD7C-ACDBDFF4A215}"/>
              </a:ext>
            </a:extLst>
          </p:cNvPr>
          <p:cNvSpPr/>
          <p:nvPr/>
        </p:nvSpPr>
        <p:spPr>
          <a:xfrm>
            <a:off x="329010" y="1352394"/>
            <a:ext cx="3381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A3B13A"/>
                </a:solidFill>
                <a:latin typeface="Helvetica Neue"/>
              </a:rPr>
              <a:t>Rencontre avec des professionnels du commerce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B97551A-55F1-40A0-9717-FAA404D4F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583" y="1948848"/>
            <a:ext cx="3134313" cy="430434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86790F3-9790-4F3F-B34B-7F176614E6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85" y="2217685"/>
            <a:ext cx="3026566" cy="435950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1168C73-9858-4D0D-BB09-0E7258FC9B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76634">
            <a:off x="7163274" y="1919271"/>
            <a:ext cx="4762500" cy="38481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98209">
            <a:off x="10634755" y="587785"/>
            <a:ext cx="1116061" cy="127407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56281">
            <a:off x="8480608" y="363227"/>
            <a:ext cx="1999800" cy="14863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85023" y="4303312"/>
            <a:ext cx="1387706" cy="17039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43059">
            <a:off x="5476616" y="1812490"/>
            <a:ext cx="1611498" cy="12408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57761" y="944427"/>
            <a:ext cx="2451311" cy="100061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E66FF24-8DFE-4664-BE85-24C8613597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149899">
            <a:off x="234202" y="5395806"/>
            <a:ext cx="1565042" cy="122298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6B8F39B-1A25-41A7-8954-026EAFF6E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442553">
            <a:off x="2061747" y="4781453"/>
            <a:ext cx="1299970" cy="117020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F3D6035-79E6-4DD9-9E5B-FADF4BE09F4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2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1611" y="6383144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650046" y="445737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Les Challenges commerciaux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9A67B6-4617-4BE4-AD7C-ACDBDFF4A215}"/>
              </a:ext>
            </a:extLst>
          </p:cNvPr>
          <p:cNvSpPr/>
          <p:nvPr/>
        </p:nvSpPr>
        <p:spPr>
          <a:xfrm>
            <a:off x="567398" y="158138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Pépites Bac Pro : Challenge</a:t>
            </a:r>
            <a:endParaRPr lang="fr-FR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CB01194-7376-4D25-89D0-8902BA95B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4746" y="1457397"/>
            <a:ext cx="4864885" cy="157413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50E9902-953F-49BA-9FA6-86CD2E2915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2165" y="3083630"/>
            <a:ext cx="3228975" cy="2533650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80878CD-9E69-4DA3-B7AA-5CDC6361A7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8463" y="1981495"/>
            <a:ext cx="3123466" cy="414860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4F86250-8229-4409-BCE1-351FA855A7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558" y="2002004"/>
            <a:ext cx="2999840" cy="170408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38506C8-B079-4C08-BEA4-F2D0E55C9804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7B5147C-436A-4462-A642-848D91EFB5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4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1268" y="6147886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D8E82CF-B5C3-4529-A54D-9A4B11E81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376" y="208447"/>
            <a:ext cx="8915399" cy="6057708"/>
          </a:xfrm>
          <a:prstGeom prst="rect">
            <a:avLst/>
          </a:prstGeom>
        </p:spPr>
      </p:pic>
      <p:sp>
        <p:nvSpPr>
          <p:cNvPr id="6" name="ZoneTexte 7">
            <a:extLst>
              <a:ext uri="{FF2B5EF4-FFF2-40B4-BE49-F238E27FC236}">
                <a16:creationId xmlns:a16="http://schemas.microsoft.com/office/drawing/2014/main" id="{69FB33B9-163E-4DB1-8C5D-0CC281FC4D6E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7C5138C-3234-4F0C-9FE7-8032914D0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3996" y="6300883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E212AF-0135-4FB5-9850-82EC13FD81F0}"/>
              </a:ext>
            </a:extLst>
          </p:cNvPr>
          <p:cNvSpPr txBox="1"/>
          <p:nvPr/>
        </p:nvSpPr>
        <p:spPr>
          <a:xfrm>
            <a:off x="119271" y="4412974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650046" y="445737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l’internationale du Lycée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8D0487-355C-49E8-A2C1-02BA19057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92" y="1613716"/>
            <a:ext cx="5198203" cy="118388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E94BBD8-EC1D-43FD-BE36-7F1AD2A39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118" y="1228275"/>
            <a:ext cx="2390775" cy="218122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E1C5863-927C-432D-ADDF-83AC9022E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8393" y="1941474"/>
            <a:ext cx="2371725" cy="22193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FBF251A-859B-49B3-B47B-D710DC0D74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7790" y="2833150"/>
            <a:ext cx="2466975" cy="220027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03DAFF5-1A9E-4822-A362-20FD8FC2C8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4216" y="2775179"/>
            <a:ext cx="2428875" cy="272415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AF9E703-6BA5-441D-AB0A-3C4FE0278A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63105" y="3972863"/>
            <a:ext cx="2390775" cy="22098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BEC69A9-9E3C-40F0-8455-6912EE70EB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59330" y="76614"/>
            <a:ext cx="2438400" cy="25146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4CE5AF2-242E-49E2-AF10-90B10D316D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01000" y="4191285"/>
            <a:ext cx="2467330" cy="224302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E57E539-AB5C-45CD-8CF4-2E29B9F001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445126">
            <a:off x="168551" y="3118820"/>
            <a:ext cx="2486025" cy="23241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3A5AC56-A1F2-4F60-A7DB-C64FDA4DA4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42463" y="5068975"/>
            <a:ext cx="2963762" cy="136789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8765C392-0B1F-4043-84B7-DA3234BA5082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4DF19566-B36B-4275-8931-8DD351054A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3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>
            <a:extLst>
              <a:ext uri="{FF2B5EF4-FFF2-40B4-BE49-F238E27FC236}">
                <a16:creationId xmlns:a16="http://schemas.microsoft.com/office/drawing/2014/main" id="{13DEEE2B-BDA3-440A-A1D6-D24B9AF8F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6804">
            <a:off x="778900" y="1969044"/>
            <a:ext cx="2976163" cy="226795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4541" y="6247864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607246" y="152136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l’internationale du Lycée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FD7ABD-3EDC-4E2F-A80C-2E0036AB225E}"/>
              </a:ext>
            </a:extLst>
          </p:cNvPr>
          <p:cNvSpPr/>
          <p:nvPr/>
        </p:nvSpPr>
        <p:spPr>
          <a:xfrm>
            <a:off x="576643" y="1338510"/>
            <a:ext cx="2395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A3B13A"/>
                </a:solidFill>
                <a:latin typeface="Helvetica Neue"/>
              </a:rPr>
              <a:t>Voyage à Londres et stage à Salford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85AA25D-F002-49B9-B863-937769EF4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0075" y="2314575"/>
            <a:ext cx="3371850" cy="22288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3212C20-5DF0-4FE2-ACB5-88E4A08CDE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9637" y="2271712"/>
            <a:ext cx="2752725" cy="23145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5CBF37D-4937-4545-AB5B-EFE7956E5A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9296" y="1665818"/>
            <a:ext cx="3324225" cy="26289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C692C7F-6537-454F-9653-90E5D2E06C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4300" y="1050385"/>
            <a:ext cx="2476029" cy="171417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9BF3C28-56E1-4A9C-825F-1524C41329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57857">
            <a:off x="9211162" y="670515"/>
            <a:ext cx="2885468" cy="198598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3B4F61F-E03F-435B-8DD1-C64188A99F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05724" y="3616343"/>
            <a:ext cx="2757487" cy="275748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13D83AA-60C2-4B98-BE0D-A859535CA4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31628" y="2846427"/>
            <a:ext cx="2760372" cy="289049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7F9ECE6-782B-4FD6-8861-AC4C4DAA77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95074" y="1312044"/>
            <a:ext cx="2023600" cy="206929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2A6754A-96C1-44B2-859A-C13E2817C4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260044">
            <a:off x="3483110" y="3365992"/>
            <a:ext cx="2630354" cy="26384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B8788DE-D18F-4F6A-8059-A936FAC275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1948" y="1085035"/>
            <a:ext cx="1880533" cy="177159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5A2DABF-59B8-4C64-98C5-2042D28F715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67637" y="3393331"/>
            <a:ext cx="2889897" cy="113868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B88A013-D814-4918-B0D1-95722A04BE4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99492" y="4276314"/>
            <a:ext cx="2113118" cy="170365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67C2498-8BE3-42BA-AEBE-68AC3435EEA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16995" y="4414718"/>
            <a:ext cx="2486541" cy="185271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14C42701-D3F0-41BA-AA9E-B50F1C586AE0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B4413EC2-F967-4531-886A-D4D1D5C3614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4C78CF11-8185-4D39-A280-A581AFF79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63863">
            <a:off x="492986" y="3179379"/>
            <a:ext cx="5234352" cy="176712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85D24BA-50F8-4905-AABC-A0B795EE5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2024" y="4651335"/>
            <a:ext cx="2189694" cy="172434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2F635928-6730-4DF3-BF03-4C16634A6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308" y="4962546"/>
            <a:ext cx="3944860" cy="17845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C41516EE-12FE-4158-8058-978A8FB3D0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5439" y="102417"/>
            <a:ext cx="3976561" cy="245851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1F58982-9DDB-484B-ACB0-FC166E1DA9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3441" y="2048322"/>
            <a:ext cx="3768844" cy="1836139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3996" y="6342678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518897" y="152308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l’internationale du Lycée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FD7ABD-3EDC-4E2F-A80C-2E0036AB225E}"/>
              </a:ext>
            </a:extLst>
          </p:cNvPr>
          <p:cNvSpPr/>
          <p:nvPr/>
        </p:nvSpPr>
        <p:spPr>
          <a:xfrm>
            <a:off x="315195" y="1375536"/>
            <a:ext cx="25779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A3B13A"/>
                </a:solidFill>
                <a:latin typeface="Helvetica Neue"/>
              </a:rPr>
              <a:t>Stage à Las Palmas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725B0A-A69E-41D8-A6C4-BAD7B99352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405167">
            <a:off x="260545" y="2060170"/>
            <a:ext cx="3362352" cy="148028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9D6A808-959A-459C-9C37-3724580916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26333" y="2118513"/>
            <a:ext cx="3595689" cy="166211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7736F88-529D-4DF8-A2D3-2190742C77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18660" y="3711006"/>
            <a:ext cx="3279426" cy="187286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E3E2B99-A2E8-45AC-B28F-866B1023C2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142829">
            <a:off x="5594688" y="989700"/>
            <a:ext cx="3195343" cy="14723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9A7BD89-1C09-4AAC-A8C4-872AD148BE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23816" y="3649687"/>
            <a:ext cx="2837924" cy="217574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406FA44-DD35-4A81-A711-EB4C27666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785" y="4948008"/>
            <a:ext cx="3406106" cy="193588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F45F5228-0DE5-47E0-9BD0-406602C8841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43337" y="971497"/>
            <a:ext cx="2806940" cy="197263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70C5F0E2-9484-4FF7-8D2F-FDF469FFE46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21934" y="3610623"/>
            <a:ext cx="2058805" cy="253701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146EF25A-E827-4CAD-9C78-58F3CC02ECB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0517916">
            <a:off x="9565549" y="1243739"/>
            <a:ext cx="1835941" cy="15292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5CC56F7C-032F-48B3-939E-F5DD4A791296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1F87D8B-5BCF-408A-B429-61CE1FD1110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52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B8F7CA4-62BE-4AEA-9426-BC14D3819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671" y="600851"/>
            <a:ext cx="3873795" cy="541726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8227" y="6204365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518897" y="152308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l’internationale du Lycée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1E37B51-632C-4A1C-9794-DC3A35F816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239" y="1060234"/>
            <a:ext cx="6752454" cy="211412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529F1E9-61CC-431E-962A-3B74F84D51E5}"/>
              </a:ext>
            </a:extLst>
          </p:cNvPr>
          <p:cNvSpPr txBox="1"/>
          <p:nvPr/>
        </p:nvSpPr>
        <p:spPr>
          <a:xfrm>
            <a:off x="1673577" y="3210161"/>
            <a:ext cx="57533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accent1">
                    <a:lumMod val="75000"/>
                  </a:schemeClr>
                </a:solidFill>
              </a:rPr>
              <a:t>Stages à l’étranger 2019</a:t>
            </a:r>
            <a:br>
              <a:rPr lang="fr-FR" dirty="0"/>
            </a:br>
            <a:endParaRPr lang="fr-FR" sz="2000" b="1" dirty="0">
              <a:latin typeface="Bookman Old Style" panose="02050604050505020204" pitchFamily="18" charset="0"/>
            </a:endParaRPr>
          </a:p>
          <a:p>
            <a:r>
              <a:rPr lang="fr-FR" sz="2000" b="1" dirty="0">
                <a:latin typeface="Bookman Old Style" panose="02050604050505020204" pitchFamily="18" charset="0"/>
              </a:rPr>
              <a:t>Cette année en 1ère bac pro commerce :</a:t>
            </a:r>
          </a:p>
          <a:p>
            <a:r>
              <a:rPr lang="fr-FR" sz="2000" b="1" dirty="0">
                <a:latin typeface="Bookman Old Style" panose="02050604050505020204" pitchFamily="18" charset="0"/>
              </a:rPr>
              <a:t>3 élèves à Las Palmas de Gran </a:t>
            </a:r>
            <a:r>
              <a:rPr lang="fr-FR" sz="2000" b="1" dirty="0" err="1">
                <a:latin typeface="Bookman Old Style" panose="02050604050505020204" pitchFamily="18" charset="0"/>
              </a:rPr>
              <a:t>Canaria</a:t>
            </a:r>
            <a:r>
              <a:rPr lang="fr-FR" sz="2000" b="1" dirty="0">
                <a:latin typeface="Bookman Old Style" panose="02050604050505020204" pitchFamily="18" charset="0"/>
              </a:rPr>
              <a:t> en Espagne</a:t>
            </a:r>
          </a:p>
          <a:p>
            <a:r>
              <a:rPr lang="fr-FR" sz="2000" b="1" dirty="0">
                <a:latin typeface="Bookman Old Style" panose="02050604050505020204" pitchFamily="18" charset="0"/>
              </a:rPr>
              <a:t>4 élèves à Dublin, Irlande</a:t>
            </a:r>
          </a:p>
          <a:p>
            <a:r>
              <a:rPr lang="fr-FR" sz="2000" b="1" dirty="0">
                <a:latin typeface="Bookman Old Style" panose="02050604050505020204" pitchFamily="18" charset="0"/>
              </a:rPr>
              <a:t>4 élèves à Copenhague, Danemark</a:t>
            </a:r>
          </a:p>
          <a:p>
            <a:endParaRPr lang="fr-FR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4BC40D1-C5AD-4B80-BFC7-6197DAAD0C5C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DDFCA39-C870-44C3-B991-B57CDE1C1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1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375" y="6425457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E06415-318F-4C12-BB9A-0C0FBC241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5075" y="155849"/>
            <a:ext cx="7885043" cy="291249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32C77B2-C34A-4D49-9E6B-74C7C77B2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6565" y="3068343"/>
            <a:ext cx="5844209" cy="3901770"/>
          </a:xfrm>
          <a:prstGeom prst="rect">
            <a:avLst/>
          </a:prstGeom>
        </p:spPr>
      </p:pic>
      <p:sp>
        <p:nvSpPr>
          <p:cNvPr id="12" name="Oval 6">
            <a:extLst>
              <a:ext uri="{FF2B5EF4-FFF2-40B4-BE49-F238E27FC236}">
                <a16:creationId xmlns:a16="http://schemas.microsoft.com/office/drawing/2014/main" id="{A81D13A1-3127-448D-A8B9-5A74F5212B5F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215547" y="1064441"/>
            <a:ext cx="4027828" cy="187310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</a:t>
            </a:r>
          </a:p>
          <a:p>
            <a:r>
              <a:rPr lang="fr-FR" sz="2400" b="1" dirty="0">
                <a:latin typeface="Arial" panose="020B0604020202020204" pitchFamily="34" charset="0"/>
              </a:rPr>
              <a:t>l’internationale</a:t>
            </a:r>
          </a:p>
          <a:p>
            <a:r>
              <a:rPr lang="fr-FR" sz="2400" b="1" dirty="0">
                <a:latin typeface="Arial" panose="020B0604020202020204" pitchFamily="34" charset="0"/>
              </a:rPr>
              <a:t> du Lycée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D400A1F-2F48-460B-91A0-E99ADBB10E46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2DEB3A4-C8D9-4A26-9A33-AC2FC8CCEC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50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375" y="6425457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1518897" y="152308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l’internationale du Lycée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68648B6-3BFC-4211-A00C-21D49DFD4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291755"/>
            <a:ext cx="5675037" cy="283001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D562ADF-D96A-4B7E-91FB-29382C6F1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1266" y="2348239"/>
            <a:ext cx="6150734" cy="378885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C7A8C86-4E70-4655-887C-5A935E98DD06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B76C65-6C82-442A-AB47-1A6927461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9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F55C963-E7E0-4A3C-A509-A556F72E5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8661" y="235440"/>
            <a:ext cx="6956634" cy="32612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CE40DD9-C29D-4374-892E-FF19D130BD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4001" y="3451754"/>
            <a:ext cx="4996898" cy="3406246"/>
          </a:xfrm>
          <a:prstGeom prst="rect">
            <a:avLst/>
          </a:prstGeom>
        </p:spPr>
      </p:pic>
      <p:sp>
        <p:nvSpPr>
          <p:cNvPr id="15" name="Oval 6">
            <a:extLst>
              <a:ext uri="{FF2B5EF4-FFF2-40B4-BE49-F238E27FC236}">
                <a16:creationId xmlns:a16="http://schemas.microsoft.com/office/drawing/2014/main" id="{EFB06F22-5C1F-4A49-ACDE-4ABDBB4C993D}"/>
              </a:ext>
            </a:extLst>
          </p:cNvPr>
          <p:cNvSpPr>
            <a:spLocks noChangeArrowheads="1"/>
          </p:cNvSpPr>
          <p:nvPr/>
        </p:nvSpPr>
        <p:spPr bwMode="auto">
          <a:xfrm rot="21353004">
            <a:off x="339769" y="362531"/>
            <a:ext cx="7669028" cy="85076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r>
              <a:rPr lang="fr-FR" sz="2400" b="1" dirty="0">
                <a:latin typeface="Arial" panose="020B0604020202020204" pitchFamily="34" charset="0"/>
              </a:rPr>
              <a:t>Une ouverture à l’internationale du Lycée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A3E4BCF-BF9F-4F75-87E2-D11025213384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5A49585-C7A3-4A4B-BE81-5D1EBCBEE0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2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9D7E9BC-29FF-4512-A752-047E7301F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883" y="407467"/>
            <a:ext cx="7562850" cy="608647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96C615D-5F89-43EA-984A-FC546ECAFC11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AB31879-EEAC-4215-91E3-53DA52562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tangle 9">
            <a:extLst>
              <a:ext uri="{FF2B5EF4-FFF2-40B4-BE49-F238E27FC236}">
                <a16:creationId xmlns:a16="http://schemas.microsoft.com/office/drawing/2014/main" id="{339D9E20-A8E9-4BE9-9AC3-883B7F245532}"/>
              </a:ext>
            </a:extLst>
          </p:cNvPr>
          <p:cNvSpPr txBox="1">
            <a:spLocks noChangeArrowheads="1"/>
          </p:cNvSpPr>
          <p:nvPr/>
        </p:nvSpPr>
        <p:spPr>
          <a:xfrm>
            <a:off x="4028661" y="-107351"/>
            <a:ext cx="6150734" cy="1029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altLang="fr-FR" sz="36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98332E6-B358-405D-B5D7-F060811C1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812" y="585787"/>
            <a:ext cx="7572375" cy="568642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507686F-9A56-4A73-9191-A5B7614B445A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CDBF40-6DF4-42EE-88FA-258064E76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7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6F3E3AB-CAA4-49F0-885C-82F9239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92" y="585946"/>
            <a:ext cx="9551962" cy="618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8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3901" y="6086753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id="{A3DC9E01-2341-4CE9-BF9E-859716065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211" y="296065"/>
            <a:ext cx="9342781" cy="119269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3600" dirty="0">
                <a:solidFill>
                  <a:srgbClr val="C00000"/>
                </a:solidFill>
              </a:rPr>
              <a:t>Seconde « Métiers de la Relation Client »</a:t>
            </a:r>
            <a:endParaRPr lang="fr-FR" altLang="fr-FR" sz="2800" dirty="0">
              <a:solidFill>
                <a:srgbClr val="C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ED22BF-1F4B-4092-AC8B-7A56F2A088A0}"/>
              </a:ext>
            </a:extLst>
          </p:cNvPr>
          <p:cNvSpPr/>
          <p:nvPr/>
        </p:nvSpPr>
        <p:spPr>
          <a:xfrm>
            <a:off x="1769229" y="2117751"/>
            <a:ext cx="948737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</a:pPr>
            <a:r>
              <a:rPr lang="fr-FR" altLang="fr-FR" sz="2400" dirty="0">
                <a:latin typeface="Bookman Old Style" panose="02050604050505020204" pitchFamily="18" charset="0"/>
              </a:rPr>
              <a:t>Pour intégrer cette </a:t>
            </a:r>
            <a:r>
              <a:rPr lang="fr-FR" altLang="fr-FR" sz="2400" b="1" dirty="0">
                <a:latin typeface="Bookman Old Style" panose="02050604050505020204" pitchFamily="18" charset="0"/>
              </a:rPr>
              <a:t>seconde MRC</a:t>
            </a:r>
            <a:r>
              <a:rPr lang="fr-FR" altLang="fr-FR" sz="2400" dirty="0">
                <a:latin typeface="Bookman Old Style" panose="02050604050505020204" pitchFamily="18" charset="0"/>
              </a:rPr>
              <a:t>, il faut 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des capacités dans la relation aux autres,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aimer communiquer oralement,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accorder de l’importance à sa tenue vestimentaire,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avoir des compétences en français, savoir rédiger des écrits,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posséder des capacités en arithmétique,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s'intéresser à l’actualité, au monde commercial, économique et juridique,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D71313"/>
              </a:buClr>
              <a:buFontTx/>
              <a:buChar char="•"/>
            </a:pPr>
            <a:r>
              <a:rPr lang="fr-FR" altLang="fr-FR" sz="2400" dirty="0">
                <a:latin typeface="Bookman Old Style" panose="02050604050505020204" pitchFamily="18" charset="0"/>
              </a:rPr>
              <a:t> maîtriser des compétences en informatique. </a:t>
            </a:r>
          </a:p>
        </p:txBody>
      </p:sp>
      <p:pic>
        <p:nvPicPr>
          <p:cNvPr id="10" name="Picture 86" descr="6a00d8341c475553ef00e54f7a97bb8834-800wi">
            <a:extLst>
              <a:ext uri="{FF2B5EF4-FFF2-40B4-BE49-F238E27FC236}">
                <a16:creationId xmlns:a16="http://schemas.microsoft.com/office/drawing/2014/main" id="{55FDC6A5-1751-4027-A6E3-58E8BE965EB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992" y="1078507"/>
            <a:ext cx="14097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3531C19-7123-4113-8357-0E4495277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894" y="9340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C4F962A-CF26-4D0B-98DE-86CF0D39CAA5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D0451F5-31CE-42D7-ADF4-593D4ED696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4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5A286F7-7734-45D5-8E65-2EDBE67D1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642" y="0"/>
            <a:ext cx="6176516" cy="6710289"/>
          </a:xfrm>
          <a:prstGeom prst="rect">
            <a:avLst/>
          </a:prstGeom>
        </p:spPr>
      </p:pic>
      <p:sp>
        <p:nvSpPr>
          <p:cNvPr id="3" name="ZoneTexte 7">
            <a:extLst>
              <a:ext uri="{FF2B5EF4-FFF2-40B4-BE49-F238E27FC236}">
                <a16:creationId xmlns:a16="http://schemas.microsoft.com/office/drawing/2014/main" id="{D231364E-A3F0-4CDA-B1A6-2EF46C625B8B}"/>
              </a:ext>
            </a:extLst>
          </p:cNvPr>
          <p:cNvSpPr txBox="1"/>
          <p:nvPr/>
        </p:nvSpPr>
        <p:spPr>
          <a:xfrm>
            <a:off x="126609" y="636837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A7D0DF4-0021-4280-9FE4-7B30049E90B4}"/>
              </a:ext>
            </a:extLst>
          </p:cNvPr>
          <p:cNvSpPr/>
          <p:nvPr/>
        </p:nvSpPr>
        <p:spPr>
          <a:xfrm rot="20777473">
            <a:off x="8414479" y="403629"/>
            <a:ext cx="3819176" cy="34343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endParaRPr lang="fr-FR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3D25A3-2E5D-41D6-8F40-2F468E5129EE}"/>
              </a:ext>
            </a:extLst>
          </p:cNvPr>
          <p:cNvSpPr/>
          <p:nvPr/>
        </p:nvSpPr>
        <p:spPr>
          <a:xfrm>
            <a:off x="9223875" y="1054009"/>
            <a:ext cx="284151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r>
              <a:rPr lang="fr-FR" sz="2800" b="1" dirty="0"/>
              <a:t>2 sections européennes en seconde : Espagnol</a:t>
            </a:r>
          </a:p>
          <a:p>
            <a:r>
              <a:rPr lang="fr-FR" sz="2800" b="1" dirty="0"/>
              <a:t>Anglais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478636-EBBD-427C-91FE-6BD084DE2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37013">
            <a:off x="10408757" y="4146113"/>
            <a:ext cx="1638300" cy="16859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F89B8AD-5EA0-4A26-97FB-BDC740551D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32485">
            <a:off x="8671456" y="5141711"/>
            <a:ext cx="1564685" cy="132456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86EF782-BBCC-4DD9-9FFB-37C32DC0E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5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4868" y="6206582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2875987-A749-4F87-9568-0CE473E99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510" y="171570"/>
            <a:ext cx="7420115" cy="6129218"/>
          </a:xfrm>
          <a:prstGeom prst="rect">
            <a:avLst/>
          </a:prstGeom>
        </p:spPr>
      </p:pic>
      <p:sp>
        <p:nvSpPr>
          <p:cNvPr id="7" name="ZoneTexte 7">
            <a:extLst>
              <a:ext uri="{FF2B5EF4-FFF2-40B4-BE49-F238E27FC236}">
                <a16:creationId xmlns:a16="http://schemas.microsoft.com/office/drawing/2014/main" id="{F85E509D-7AF5-44E7-8E64-306D59D29A65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45DD0E0-B5D3-4B86-A656-F14698ADA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389" y="5124830"/>
            <a:ext cx="1967121" cy="134272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509E9B1-BAB7-4982-89A5-7D60B59C0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55633">
            <a:off x="9968190" y="986359"/>
            <a:ext cx="1869743" cy="13653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ED84C0A-1E96-467F-9FC9-D0C1B3A242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4A45248-C1A1-4AA8-A210-F98F58395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158" y="411695"/>
            <a:ext cx="7919855" cy="6015917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6728" y="6242643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531C19-7123-4113-8357-0E4495277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94" y="9340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AF12FA-5808-4535-9937-7F56FB667B64}"/>
              </a:ext>
            </a:extLst>
          </p:cNvPr>
          <p:cNvSpPr/>
          <p:nvPr/>
        </p:nvSpPr>
        <p:spPr>
          <a:xfrm>
            <a:off x="9275013" y="1235729"/>
            <a:ext cx="295416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2400" b="1" dirty="0">
                <a:latin typeface="Bookman Old Style" panose="02050604050505020204" pitchFamily="18" charset="0"/>
              </a:rPr>
              <a:t>Votre choix se fera en fonction :</a:t>
            </a:r>
          </a:p>
          <a:p>
            <a:endParaRPr lang="fr-FR" altLang="fr-FR" sz="2400" b="1" dirty="0">
              <a:latin typeface="Bookman Old Style" panose="02050604050505020204" pitchFamily="18" charset="0"/>
            </a:endParaRPr>
          </a:p>
          <a:p>
            <a:pPr>
              <a:buFontTx/>
              <a:buChar char="•"/>
            </a:pPr>
            <a:r>
              <a:rPr lang="fr-FR" altLang="fr-FR" sz="2400" b="1" dirty="0">
                <a:latin typeface="Bookman Old Style" panose="02050604050505020204" pitchFamily="18" charset="0"/>
              </a:rPr>
              <a:t> du métier que vous voulez exercer,</a:t>
            </a:r>
          </a:p>
          <a:p>
            <a:pPr>
              <a:buFontTx/>
              <a:buChar char="•"/>
            </a:pPr>
            <a:endParaRPr lang="fr-FR" altLang="fr-FR" sz="2400" b="1" dirty="0">
              <a:latin typeface="Bookman Old Style" panose="02050604050505020204" pitchFamily="18" charset="0"/>
            </a:endParaRPr>
          </a:p>
          <a:p>
            <a:pPr>
              <a:buFontTx/>
              <a:buChar char="•"/>
            </a:pPr>
            <a:r>
              <a:rPr lang="fr-FR" altLang="fr-FR" sz="2400" b="1" dirty="0">
                <a:latin typeface="Bookman Old Style" panose="02050604050505020204" pitchFamily="18" charset="0"/>
              </a:rPr>
              <a:t> des qualités requises pour intégrer chaque option.</a:t>
            </a:r>
            <a:endParaRPr lang="fr-FR" altLang="fr-FR" sz="2400" dirty="0">
              <a:latin typeface="Bookman Old Style" panose="020506040505050202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85F12B7-C7D2-4590-8EA7-CE115E17F843}"/>
              </a:ext>
            </a:extLst>
          </p:cNvPr>
          <p:cNvSpPr txBox="1"/>
          <p:nvPr/>
        </p:nvSpPr>
        <p:spPr>
          <a:xfrm>
            <a:off x="0" y="4465567"/>
            <a:ext cx="1267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0D07A95-08AC-4783-9F1F-89DD13183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5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7">
            <a:extLst>
              <a:ext uri="{FF2B5EF4-FFF2-40B4-BE49-F238E27FC236}">
                <a16:creationId xmlns:a16="http://schemas.microsoft.com/office/drawing/2014/main" id="{12FC391A-D309-4C56-90E1-1ABB98360302}"/>
              </a:ext>
            </a:extLst>
          </p:cNvPr>
          <p:cNvSpPr txBox="1"/>
          <p:nvPr/>
        </p:nvSpPr>
        <p:spPr>
          <a:xfrm>
            <a:off x="182880" y="622770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81A3D3B-6E20-4806-90DD-4F0D9B676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268" y="68179"/>
            <a:ext cx="8174304" cy="672164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7230AFC-EE73-47E9-83BD-48D3CEA6C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09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EBF65CB-4E06-4FE7-8E2A-61A420992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5158" y="6369892"/>
            <a:ext cx="8915399" cy="52194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https://www.lyc-ferroul-lezignancorbieres.ac-montpellier.fr/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9176BD79-D680-45E8-A819-59AAA9F1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25" y="171569"/>
            <a:ext cx="1059102" cy="10713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ZoneTexte 7">
            <a:extLst>
              <a:ext uri="{FF2B5EF4-FFF2-40B4-BE49-F238E27FC236}">
                <a16:creationId xmlns:a16="http://schemas.microsoft.com/office/drawing/2014/main" id="{1023EDF4-B617-466D-9E70-B6FA8DD44906}"/>
              </a:ext>
            </a:extLst>
          </p:cNvPr>
          <p:cNvSpPr txBox="1"/>
          <p:nvPr/>
        </p:nvSpPr>
        <p:spPr>
          <a:xfrm>
            <a:off x="0" y="4364776"/>
            <a:ext cx="125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bg1"/>
                </a:solidFill>
              </a:rPr>
              <a:t>Portes-ouvertes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2489FAB-0B68-4D0A-80E4-E971CB26A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242" y="5991373"/>
            <a:ext cx="1568301" cy="83497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C6BD55B-E348-488E-B58F-C8BC79216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5304" y="0"/>
            <a:ext cx="8481391" cy="633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3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Wisp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ppt/theme/themeOverride2.xml><?xml version="1.0" encoding="utf-8"?>
<a:themeOverride xmlns:a="http://schemas.openxmlformats.org/drawingml/2006/main">
  <a:clrScheme name="Wisp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</TotalTime>
  <Words>741</Words>
  <Application>Microsoft Office PowerPoint</Application>
  <PresentationFormat>Grand écran</PresentationFormat>
  <Paragraphs>141</Paragraphs>
  <Slides>39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6" baseType="lpstr">
      <vt:lpstr>AbottOldStyle</vt:lpstr>
      <vt:lpstr>Arial</vt:lpstr>
      <vt:lpstr>Bookman Old Style</vt:lpstr>
      <vt:lpstr>Century Gothic</vt:lpstr>
      <vt:lpstr>Helvetica Neue</vt:lpstr>
      <vt:lpstr>Wingdings 3</vt:lpstr>
      <vt:lpstr>Brin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carole dubut</dc:creator>
  <cp:lastModifiedBy>carole dubut</cp:lastModifiedBy>
  <cp:revision>157</cp:revision>
  <cp:lastPrinted>2019-11-28T14:23:01Z</cp:lastPrinted>
  <dcterms:created xsi:type="dcterms:W3CDTF">2019-02-28T16:01:28Z</dcterms:created>
  <dcterms:modified xsi:type="dcterms:W3CDTF">2019-12-05T10:29:33Z</dcterms:modified>
</cp:coreProperties>
</file>