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Calibri"/>
              </a:rPr>
              <a:t>Cliquez pour modifier le style du 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95EE925D-B60E-438A-A49B-20421825F941}" type="datetime">
              <a:rPr lang="fr-F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09/04/2021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4E35BE8-50CF-41D6-BB85-75F7343A264B}" type="slidenum">
              <a:rPr lang="fr-F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‹N°›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Calibri"/>
              </a:rPr>
              <a:t>Cliquez pour modifier le style du titre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185E304-6F53-40C2-B703-573B2D64C33D}" type="datetime">
              <a:rPr lang="fr-FR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09/04/2021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2AE9B8-3FED-422B-B54D-90F912606A6D}" type="slidenum">
              <a:rPr lang="fr-FR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iew.genial.ly/5f395cbf7e53060dbcb24836/interactive-content-llce-espagno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E46C0A"/>
                </a:solidFill>
                <a:latin typeface="Agency FB"/>
              </a:rPr>
              <a:t>L’espagnol au lycée général et technologique 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457200" y="1412640"/>
            <a:ext cx="8229240" cy="47131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78000"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C000"/>
              </a:buClr>
              <a:buFont typeface="Arial"/>
              <a:buChar char="•"/>
            </a:pPr>
            <a:r>
              <a:rPr lang="fr-FR" sz="3200" b="1" strike="noStrike" spc="-1">
                <a:solidFill>
                  <a:srgbClr val="FFC000"/>
                </a:solidFill>
                <a:latin typeface="Agency FB"/>
              </a:rPr>
              <a:t>L’étude de la langue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En LVB, les élèves de seconde consolident et complètent leur niveau A2 pour atteindre le niveau B1 à la fin de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la terminale.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Comme au collège, le lexique, la grammaire, la phonologie et l’orthographe sont toujours abordés à partir de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documents et toujours en lien avec un contexte d’utilisation. 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Les activités langagières de réception (compréhension de l’oral et de l’écrit), de production (expression orale et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écrite) et d’interaction  se font de manière progressive sous forme d’entraînements et sont acquises grâce à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l’apprentissage de stratégies. Elles sont évaluées selon le Cadre Européen Commun de Référence pour les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Langues.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FC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3200" b="1" strike="noStrike" spc="-1">
                <a:solidFill>
                  <a:srgbClr val="FFC000"/>
                </a:solidFill>
                <a:latin typeface="Agency FB"/>
              </a:rPr>
              <a:t>Formation culturelle et interculturelle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La connaissance de la culture et de l’histoire que véhiculent les langues étudiées est amorcée au collège. Cette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dimension de l’apprentissage de la langue qui associe communication et culture est consolidée en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classe de seconde et pendant le cycle terminal.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Les thématiques abordées problématisent les questions de cohésion sociale et culturelle.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Au lycée Ernest Ferroul, les professeurs d’espagnol ont récemment collaboré à des projets liés à</a:t>
            </a:r>
          </a:p>
          <a:p>
            <a:pPr marL="343080" indent="-342720"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500" b="0" strike="noStrike" spc="-1">
                <a:solidFill>
                  <a:srgbClr val="000000"/>
                </a:solidFill>
                <a:latin typeface="Calibri"/>
              </a:rPr>
              <a:t>l’environnement,  au photojournalisme et au dessin de presse, à l’étude cinématographique.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endParaRPr lang="fr-FR" sz="15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endParaRPr lang="fr-FR" sz="1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Picture 2"/>
          <p:cNvPicPr/>
          <p:nvPr/>
        </p:nvPicPr>
        <p:blipFill>
          <a:blip r:embed="rId2" cstate="print"/>
          <a:stretch/>
        </p:blipFill>
        <p:spPr>
          <a:xfrm>
            <a:off x="0" y="404640"/>
            <a:ext cx="9143640" cy="59043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0000"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984807"/>
                </a:solidFill>
                <a:latin typeface="Agency FB"/>
              </a:rPr>
              <a:t>Les épreuves communes du Baccalauréat (E3C)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Picture 2"/>
          <p:cNvPicPr/>
          <p:nvPr/>
        </p:nvPicPr>
        <p:blipFill>
          <a:blip r:embed="rId2" cstate="print"/>
          <a:stretch/>
        </p:blipFill>
        <p:spPr>
          <a:xfrm>
            <a:off x="714240" y="1600200"/>
            <a:ext cx="7904520" cy="46368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9" name="Picture 2"/>
          <p:cNvPicPr/>
          <p:nvPr/>
        </p:nvPicPr>
        <p:blipFill>
          <a:blip r:embed="rId2" cstate="print"/>
          <a:stretch/>
        </p:blipFill>
        <p:spPr>
          <a:xfrm>
            <a:off x="629280" y="1268640"/>
            <a:ext cx="7885080" cy="48571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1" name="Picture 2"/>
          <p:cNvPicPr/>
          <p:nvPr/>
        </p:nvPicPr>
        <p:blipFill>
          <a:blip r:embed="rId2" cstate="print"/>
          <a:stretch/>
        </p:blipFill>
        <p:spPr>
          <a:xfrm>
            <a:off x="732240" y="1124640"/>
            <a:ext cx="7679160" cy="50011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0000"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C00000"/>
                </a:solidFill>
                <a:latin typeface="Agency FB"/>
              </a:rPr>
              <a:t>L’enseignement de spécialité </a:t>
            </a:r>
            <a:r>
              <a:t/>
            </a:r>
            <a:br/>
            <a:r>
              <a:rPr lang="fr-FR" sz="4400" b="0" strike="noStrike" spc="-1">
                <a:solidFill>
                  <a:srgbClr val="C00000"/>
                </a:solidFill>
                <a:latin typeface="Agency FB"/>
              </a:rPr>
              <a:t>(EDS LLCER ESPAGNOL)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457200" y="16200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" name="Image 93"/>
          <p:cNvPicPr/>
          <p:nvPr/>
        </p:nvPicPr>
        <p:blipFill>
          <a:blip r:embed="rId2" cstate="print"/>
          <a:stretch/>
        </p:blipFill>
        <p:spPr>
          <a:xfrm>
            <a:off x="1000800" y="360000"/>
            <a:ext cx="7142400" cy="4807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2400" b="1" strike="noStrike" spc="-1">
                <a:solidFill>
                  <a:srgbClr val="000000"/>
                </a:solidFill>
                <a:latin typeface="Calibri"/>
              </a:rPr>
              <a:t>Pour découvrir cet enseignement de spécialité, cliquez sur le lien</a:t>
            </a:r>
            <a:r>
              <a:t/>
            </a:r>
            <a:br/>
            <a:r>
              <a:rPr lang="fr-FR" sz="2400" b="1" i="1" strike="noStrike" spc="-1">
                <a:solidFill>
                  <a:srgbClr val="000000"/>
                </a:solidFill>
                <a:latin typeface="Calibri"/>
              </a:rPr>
              <a:t>Para descubrir de qué va esta asignatura, haz clic aquí</a:t>
            </a:r>
          </a:p>
        </p:txBody>
      </p:sp>
      <p:sp>
        <p:nvSpPr>
          <p:cNvPr id="9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3200" b="0" strike="noStrike" spc="-1" dirty="0">
                <a:latin typeface="Arial"/>
                <a:hlinkClick r:id="rId2"/>
              </a:rPr>
              <a:t>https://view.genial.ly/5f395cbf7e53060dbcb24836/interactive-content-llce-espagnol</a:t>
            </a:r>
            <a:endParaRPr lang="fr-FR" sz="3200" b="0" strike="noStrike" spc="-1" dirty="0">
              <a:latin typeface="Arial"/>
            </a:endParaRPr>
          </a:p>
          <a:p>
            <a:pPr algn="ctr"/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  <p:pic>
        <p:nvPicPr>
          <p:cNvPr id="99" name="Picture 2"/>
          <p:cNvPicPr/>
          <p:nvPr/>
        </p:nvPicPr>
        <p:blipFill>
          <a:blip r:embed="rId2" cstate="print"/>
          <a:stretch/>
        </p:blipFill>
        <p:spPr>
          <a:xfrm>
            <a:off x="-108360" y="0"/>
            <a:ext cx="4392000" cy="6857640"/>
          </a:xfrm>
          <a:prstGeom prst="rect">
            <a:avLst/>
          </a:prstGeom>
          <a:ln w="9525">
            <a:noFill/>
          </a:ln>
        </p:spPr>
      </p:pic>
      <p:pic>
        <p:nvPicPr>
          <p:cNvPr id="100" name="Picture 3"/>
          <p:cNvPicPr/>
          <p:nvPr/>
        </p:nvPicPr>
        <p:blipFill>
          <a:blip r:embed="rId3" cstate="print"/>
          <a:stretch/>
        </p:blipFill>
        <p:spPr>
          <a:xfrm>
            <a:off x="4284000" y="0"/>
            <a:ext cx="4859640" cy="68576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232</Words>
  <Application>Microsoft Office PowerPoint</Application>
  <PresentationFormat>Affichage à l'écran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Stéphanie GARCIA</dc:creator>
  <cp:lastModifiedBy>Stéphanie GARCIA</cp:lastModifiedBy>
  <cp:revision>9</cp:revision>
  <dcterms:created xsi:type="dcterms:W3CDTF">2021-04-04T11:52:02Z</dcterms:created>
  <dcterms:modified xsi:type="dcterms:W3CDTF">2021-04-09T17:48:11Z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